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6" r:id="rId11"/>
    <p:sldId id="269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>
    <p:restoredLeft sz="7375" autoAdjust="0"/>
    <p:restoredTop sz="94660"/>
  </p:normalViewPr>
  <p:slideViewPr>
    <p:cSldViewPr>
      <p:cViewPr varScale="1">
        <p:scale>
          <a:sx n="72" d="100"/>
          <a:sy n="72" d="100"/>
        </p:scale>
        <p:origin x="-10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F4908-A1CD-47B3-9D12-8192F6454C1B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41EA4-8883-4FA9-88A7-656B442A7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41EA4-8883-4FA9-88A7-656B442A7BB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785F-8051-4192-B91E-96D2C2F6E40F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27FF-AF4A-479D-96DF-8B077756C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785F-8051-4192-B91E-96D2C2F6E40F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27FF-AF4A-479D-96DF-8B077756C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785F-8051-4192-B91E-96D2C2F6E40F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27FF-AF4A-479D-96DF-8B077756C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785F-8051-4192-B91E-96D2C2F6E40F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27FF-AF4A-479D-96DF-8B077756C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785F-8051-4192-B91E-96D2C2F6E40F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27FF-AF4A-479D-96DF-8B077756C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785F-8051-4192-B91E-96D2C2F6E40F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27FF-AF4A-479D-96DF-8B077756C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785F-8051-4192-B91E-96D2C2F6E40F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27FF-AF4A-479D-96DF-8B077756C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785F-8051-4192-B91E-96D2C2F6E40F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27FF-AF4A-479D-96DF-8B077756C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785F-8051-4192-B91E-96D2C2F6E40F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27FF-AF4A-479D-96DF-8B077756C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785F-8051-4192-B91E-96D2C2F6E40F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27FF-AF4A-479D-96DF-8B077756C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785F-8051-4192-B91E-96D2C2F6E40F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27FF-AF4A-479D-96DF-8B077756C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9785F-8051-4192-B91E-96D2C2F6E40F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727FF-AF4A-479D-96DF-8B077756C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Events in protein folding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Physical measures of protein folding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1342"/>
          <a:stretch>
            <a:fillRect/>
          </a:stretch>
        </p:blipFill>
        <p:spPr bwMode="auto">
          <a:xfrm>
            <a:off x="457200" y="2667000"/>
            <a:ext cx="8229600" cy="274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b="1" dirty="0" smtClean="0"/>
              <a:t>FRET: </a:t>
            </a:r>
            <a:r>
              <a:rPr lang="en-US" sz="1600" i="1" dirty="0" err="1" smtClean="0"/>
              <a:t>Förster</a:t>
            </a:r>
            <a:r>
              <a:rPr lang="en-US" sz="1600" i="1" dirty="0" smtClean="0"/>
              <a:t> </a:t>
            </a:r>
            <a:r>
              <a:rPr lang="en-US" sz="1600" i="1" dirty="0" smtClean="0"/>
              <a:t>resonance energy transfer (abbreviated FRET), also known as fluorescence resonance energy transfer, resonance energy transfer (RET) or electronic energy transfer (EET), </a:t>
            </a:r>
            <a:r>
              <a:rPr lang="en-US" sz="1600" dirty="0" smtClean="0"/>
              <a:t>is a mechanism describing energy transfer between two </a:t>
            </a:r>
            <a:r>
              <a:rPr lang="en-US" sz="1600" dirty="0" err="1" smtClean="0"/>
              <a:t>chromophores</a:t>
            </a:r>
            <a:r>
              <a:rPr lang="en-US" sz="1600" dirty="0" smtClean="0"/>
              <a:t>.</a:t>
            </a:r>
          </a:p>
          <a:p>
            <a:endParaRPr lang="en-US" sz="1600" dirty="0" smtClean="0"/>
          </a:p>
          <a:p>
            <a:r>
              <a:rPr lang="en-US" sz="1600" b="1" dirty="0" smtClean="0"/>
              <a:t>Circular </a:t>
            </a:r>
            <a:r>
              <a:rPr lang="en-US" sz="1600" b="1" dirty="0" err="1" smtClean="0"/>
              <a:t>dichroism</a:t>
            </a:r>
            <a:r>
              <a:rPr lang="en-US" sz="1600" b="1" dirty="0" smtClean="0"/>
              <a:t> (CD</a:t>
            </a:r>
            <a:r>
              <a:rPr lang="en-US" sz="1600" b="1" dirty="0" smtClean="0"/>
              <a:t>): </a:t>
            </a:r>
            <a:r>
              <a:rPr lang="en-US" sz="1600" dirty="0" smtClean="0"/>
              <a:t> </a:t>
            </a:r>
            <a:r>
              <a:rPr lang="en-US" sz="1600" dirty="0" smtClean="0"/>
              <a:t>refers to the differential absorption of left and right circularly polarized </a:t>
            </a:r>
            <a:r>
              <a:rPr lang="en-US" sz="1600" dirty="0" smtClean="0"/>
              <a:t>light</a:t>
            </a:r>
          </a:p>
          <a:p>
            <a:r>
              <a:rPr lang="en-US" sz="1600" b="1" dirty="0" smtClean="0"/>
              <a:t>Small-angle X-ray scattering</a:t>
            </a:r>
            <a:r>
              <a:rPr lang="en-US" sz="1600" dirty="0" smtClean="0"/>
              <a:t> (SAXS): the advantage of SAXS over crystallography </a:t>
            </a:r>
            <a:r>
              <a:rPr lang="en-US" sz="1600" dirty="0" smtClean="0"/>
              <a:t>is that </a:t>
            </a:r>
            <a:r>
              <a:rPr lang="en-US" sz="1600" dirty="0" smtClean="0"/>
              <a:t>a crystalline sample is not needed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Amide Hydrogen Exchange (HX</a:t>
            </a:r>
            <a:r>
              <a:rPr lang="en-US" sz="1600" dirty="0" smtClean="0"/>
              <a:t>), </a:t>
            </a:r>
            <a:r>
              <a:rPr lang="en-US" sz="1600" b="1" i="1" dirty="0" smtClean="0"/>
              <a:t>Hydrogen Exchange and Mass Spectrometry</a:t>
            </a:r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FRET paths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762000"/>
            <a:ext cx="3333750" cy="5381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47160" t="10102" r="39588" b="50946"/>
          <a:stretch>
            <a:fillRect/>
          </a:stretch>
        </p:blipFill>
        <p:spPr bwMode="auto">
          <a:xfrm>
            <a:off x="0" y="1524000"/>
            <a:ext cx="2213264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47160" t="48243" r="39588" b="15819"/>
          <a:stretch>
            <a:fillRect/>
          </a:stretch>
        </p:blipFill>
        <p:spPr bwMode="auto">
          <a:xfrm>
            <a:off x="2209800" y="1828800"/>
            <a:ext cx="2213264" cy="3374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181600" y="2071300"/>
            <a:ext cx="396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Values of the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hydrophobicity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parameter assigned to each amino acid according to the 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fuzzy-oil-drop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model.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Many proteins take at least a few seconds to fold, but almost all proteins undergo major structural transitions within the first millisecond (ms) of folding. </a:t>
            </a:r>
          </a:p>
          <a:p>
            <a:endParaRPr lang="en-US" sz="2000" dirty="0" smtClean="0"/>
          </a:p>
          <a:p>
            <a:r>
              <a:rPr lang="en-US" sz="2000" dirty="0" smtClean="0"/>
              <a:t>A specific structure also appears to form within the first millisecond.</a:t>
            </a:r>
          </a:p>
          <a:p>
            <a:endParaRPr lang="en-US" sz="2000" dirty="0" smtClean="0"/>
          </a:p>
          <a:p>
            <a:r>
              <a:rPr lang="en-US" sz="2000" dirty="0" smtClean="0"/>
              <a:t>When studied at the first ms of folding, the compact globule appears to be a specific folding intermediate. </a:t>
            </a:r>
          </a:p>
          <a:p>
            <a:endParaRPr lang="en-US" sz="2000" dirty="0" smtClean="0"/>
          </a:p>
          <a:p>
            <a:r>
              <a:rPr lang="en-US" sz="2000" dirty="0" smtClean="0"/>
              <a:t>The  accumulated kinetic data suggest that structure formation in the first ms may be highly non-cooperative and may occur in many steps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Levinthal</a:t>
            </a:r>
            <a:r>
              <a:rPr lang="en-US" dirty="0" smtClean="0"/>
              <a:t> Paradox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A polypeptide chain of 101 amino acid residues would have to sample </a:t>
            </a:r>
            <a:r>
              <a:rPr lang="en-US" sz="2000" dirty="0" smtClean="0">
                <a:solidFill>
                  <a:srgbClr val="FF0000"/>
                </a:solidFill>
              </a:rPr>
              <a:t>3</a:t>
            </a:r>
            <a:r>
              <a:rPr lang="en-US" sz="2000" baseline="30000" dirty="0" smtClean="0">
                <a:solidFill>
                  <a:srgbClr val="FF0000"/>
                </a:solidFill>
              </a:rPr>
              <a:t>100</a:t>
            </a:r>
            <a:r>
              <a:rPr lang="en-US" sz="2000" dirty="0" smtClean="0">
                <a:solidFill>
                  <a:srgbClr val="FF0000"/>
                </a:solidFill>
              </a:rPr>
              <a:t> = 5 × 10</a:t>
            </a:r>
            <a:r>
              <a:rPr lang="en-US" sz="2000" baseline="30000" dirty="0" smtClean="0">
                <a:solidFill>
                  <a:srgbClr val="FF0000"/>
                </a:solidFill>
              </a:rPr>
              <a:t>47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conformations, if each bond connecting two consecutive residues has only three possible configurations.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If the sampling takes place at a rate equal to  that of bond vibrations, i.e. 10</a:t>
            </a:r>
            <a:r>
              <a:rPr lang="en-US" sz="2000" baseline="30000" dirty="0" smtClean="0"/>
              <a:t>13</a:t>
            </a:r>
            <a:r>
              <a:rPr lang="en-US" sz="2000" dirty="0" smtClean="0"/>
              <a:t> s</a:t>
            </a:r>
            <a:r>
              <a:rPr lang="en-US" sz="2000" baseline="30000" dirty="0" smtClean="0"/>
              <a:t>–1</a:t>
            </a:r>
            <a:r>
              <a:rPr lang="en-US" sz="2000" dirty="0" smtClean="0"/>
              <a:t>, then it would take </a:t>
            </a:r>
            <a:r>
              <a:rPr lang="en-US" sz="2000" b="1" dirty="0" smtClean="0"/>
              <a:t>10</a:t>
            </a:r>
            <a:r>
              <a:rPr lang="en-US" sz="2000" b="1" baseline="30000" dirty="0" smtClean="0"/>
              <a:t>27</a:t>
            </a:r>
            <a:r>
              <a:rPr lang="en-US" sz="2000" b="1" dirty="0" smtClean="0"/>
              <a:t> years </a:t>
            </a:r>
            <a:r>
              <a:rPr lang="en-US" sz="2000" dirty="0" smtClean="0"/>
              <a:t>for an unfolded polypeptide chain to complete the search for its native conformation.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The discrepancy between this large time estimate and the real folding times of proteins, which are in the seconds timescale or faster, is commonly referred to as the </a:t>
            </a:r>
            <a:r>
              <a:rPr lang="en-US" sz="2000" b="1" dirty="0" err="1" smtClean="0"/>
              <a:t>Levinthal</a:t>
            </a:r>
            <a:r>
              <a:rPr lang="en-US" sz="2000" b="1" dirty="0" smtClean="0"/>
              <a:t> paradox</a:t>
            </a:r>
            <a:endParaRPr lang="en-US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major recent thrust of protein-folding research has been the identification of downhill folding scenarios predicted by the energy landscape view of protein folding.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proteins fold?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4102" y="1600200"/>
            <a:ext cx="667579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Different models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9144000" cy="5619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04114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600" dirty="0" smtClean="0"/>
                        <a:t>The framework model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600" dirty="0" smtClean="0"/>
                        <a:t>hydrophobic collapse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600" dirty="0" smtClean="0"/>
                        <a:t>The nucleation model </a:t>
                      </a:r>
                      <a:endParaRPr lang="en-US" sz="1600" dirty="0"/>
                    </a:p>
                  </a:txBody>
                  <a:tcPr/>
                </a:tc>
              </a:tr>
              <a:tr h="457873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600" dirty="0" smtClean="0"/>
                        <a:t>Protein</a:t>
                      </a:r>
                      <a:r>
                        <a:rPr lang="en-US" sz="1600" baseline="0" dirty="0" smtClean="0"/>
                        <a:t> folding stages: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endParaRPr lang="en-US" sz="1600" dirty="0" smtClean="0"/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600" dirty="0" smtClean="0"/>
                        <a:t>Local interactions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endParaRPr lang="en-US" sz="1600" dirty="0" smtClean="0"/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600" dirty="0" smtClean="0">
                          <a:sym typeface="Wingdings" pitchFamily="2" charset="2"/>
                        </a:rPr>
                        <a:t>R</a:t>
                      </a:r>
                      <a:r>
                        <a:rPr lang="en-US" sz="1600" dirty="0" smtClean="0"/>
                        <a:t>andom diffusion–collision of these local elements of the secondary structure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endParaRPr lang="en-US" sz="1600" dirty="0" smtClean="0"/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600" dirty="0" smtClean="0"/>
                        <a:t>Stable native tertiary contacts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600" dirty="0" smtClean="0"/>
                        <a:t>Protein</a:t>
                      </a:r>
                      <a:r>
                        <a:rPr lang="en-US" sz="1600" baseline="0" dirty="0" smtClean="0"/>
                        <a:t> folding stages: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endParaRPr lang="en-US" sz="1600" dirty="0" smtClean="0"/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600" dirty="0" err="1" smtClean="0"/>
                        <a:t>Entropically</a:t>
                      </a:r>
                      <a:r>
                        <a:rPr lang="en-US" sz="1600" dirty="0" smtClean="0"/>
                        <a:t> driven clustering of the hydrophobic amino acid residues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endParaRPr lang="en-US" sz="1600" dirty="0" smtClean="0"/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600" dirty="0" smtClean="0"/>
                        <a:t>Restricted conformational space facilitates the formation of the secondary structure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endParaRPr lang="en-US" sz="1600" dirty="0" smtClean="0"/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600" dirty="0" smtClean="0"/>
                        <a:t>Consolidation of tertiary contacts.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600" dirty="0" smtClean="0"/>
                        <a:t>Protein</a:t>
                      </a:r>
                      <a:r>
                        <a:rPr lang="en-US" sz="1600" baseline="0" dirty="0" smtClean="0"/>
                        <a:t> folding stages: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None/>
                      </a:pPr>
                      <a:endParaRPr lang="en-US" sz="1600" dirty="0" smtClean="0"/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600" dirty="0" smtClean="0"/>
                        <a:t>Formation of a local nucleus of the secondary structure by a few key residues in the polypeptide chain.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endParaRPr lang="en-US" sz="1600" dirty="0" smtClean="0"/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600" dirty="0" smtClean="0"/>
                        <a:t>The rest of the structure then propagates around the nucleus without encountering any energy barrier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1"/>
            <a:ext cx="8229600" cy="22859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Recent view:  protein folding mechanism according to the energy landscape model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According to this model, all folding protein molecules are guided by an  energy bias to traverse an energy landscape towards the native conformation. </a:t>
            </a:r>
            <a:endParaRPr lang="en-US" sz="2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3886200" cy="1066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Energy landscape view of protein folding </a:t>
            </a:r>
            <a:endParaRPr lang="en-US" sz="2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590800"/>
            <a:ext cx="4343400" cy="3771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concern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</a:t>
            </a:r>
            <a:r>
              <a:rPr lang="en-US" sz="2000" dirty="0" smtClean="0"/>
              <a:t>he folding reaction is expected to be </a:t>
            </a:r>
            <a:r>
              <a:rPr lang="en-US" sz="2000" b="1" dirty="0" smtClean="0"/>
              <a:t>cooperative</a:t>
            </a:r>
            <a:r>
              <a:rPr lang="en-US" sz="2000" dirty="0" smtClean="0"/>
              <a:t>, which implies that the detection of intermediate conformations</a:t>
            </a:r>
          </a:p>
          <a:p>
            <a:endParaRPr lang="en-US" sz="2000" dirty="0" smtClean="0"/>
          </a:p>
          <a:p>
            <a:r>
              <a:rPr lang="en-US" sz="2000" dirty="0" smtClean="0"/>
              <a:t>The folding kinetics of many other proteins is </a:t>
            </a:r>
            <a:r>
              <a:rPr lang="en-US" sz="2000" b="1" dirty="0" smtClean="0"/>
              <a:t>multi-exponential</a:t>
            </a:r>
            <a:r>
              <a:rPr lang="en-US" sz="2000" dirty="0" smtClean="0"/>
              <a:t>, which implies that intermediates populate the folding pathways of these proteins</a:t>
            </a:r>
          </a:p>
          <a:p>
            <a:r>
              <a:rPr lang="en-US" sz="2000" dirty="0" smtClean="0"/>
              <a:t>Protein folding can be cooperative 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Energy surface for protein folding scenarios.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>(a) two-state (b) downhill protein folding scenarios.</a:t>
            </a:r>
            <a:endParaRPr lang="en-US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00200"/>
            <a:ext cx="5097616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791200" y="3810000"/>
            <a:ext cx="3361818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 early folding intermediate I</a:t>
            </a:r>
            <a:r>
              <a:rPr lang="en-US" baseline="-25000" dirty="0" smtClean="0"/>
              <a:t>E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k</a:t>
            </a:r>
            <a:r>
              <a:rPr lang="en-US" baseline="-28000" dirty="0" err="1" smtClean="0"/>
              <a:t>B</a:t>
            </a:r>
            <a:r>
              <a:rPr lang="en-US" dirty="0" smtClean="0"/>
              <a:t> is Boltzmann constant;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k</a:t>
            </a:r>
            <a:r>
              <a:rPr lang="en-US" baseline="-28000" dirty="0" err="1" smtClean="0"/>
              <a:t>B</a:t>
            </a:r>
            <a:r>
              <a:rPr lang="en-US" b="1" dirty="0" smtClean="0"/>
              <a:t>=1.3806503 × 10</a:t>
            </a:r>
            <a:r>
              <a:rPr lang="en-US" b="1" baseline="30000" dirty="0" smtClean="0"/>
              <a:t>-23</a:t>
            </a:r>
            <a:r>
              <a:rPr lang="en-US" b="1" dirty="0" smtClean="0"/>
              <a:t> m</a:t>
            </a:r>
            <a:r>
              <a:rPr lang="en-US" b="1" baseline="30000" dirty="0" smtClean="0"/>
              <a:t>2</a:t>
            </a:r>
            <a:r>
              <a:rPr lang="en-US" b="1" dirty="0" smtClean="0"/>
              <a:t> kg s</a:t>
            </a:r>
            <a:r>
              <a:rPr lang="en-US" b="1" baseline="30000" dirty="0" smtClean="0"/>
              <a:t>-2</a:t>
            </a:r>
            <a:r>
              <a:rPr lang="en-US" b="1" dirty="0" smtClean="0"/>
              <a:t> K</a:t>
            </a:r>
            <a:r>
              <a:rPr lang="en-US" b="1" baseline="30000" dirty="0" smtClean="0"/>
              <a:t>-1</a:t>
            </a:r>
            <a:endParaRPr lang="en-US" b="1" dirty="0" smtClean="0"/>
          </a:p>
          <a:p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4709</TotalTime>
  <Words>520</Words>
  <Application>Microsoft Office PowerPoint</Application>
  <PresentationFormat>On-screen Show (4:3)</PresentationFormat>
  <Paragraphs>65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Events in protein folding</vt:lpstr>
      <vt:lpstr>Introduction</vt:lpstr>
      <vt:lpstr>Levinthal Paradox</vt:lpstr>
      <vt:lpstr>Challenges </vt:lpstr>
      <vt:lpstr>How do proteins fold?</vt:lpstr>
      <vt:lpstr>Different models</vt:lpstr>
      <vt:lpstr>Energy landscape view of protein folding </vt:lpstr>
      <vt:lpstr>Special concern</vt:lpstr>
      <vt:lpstr>Energy surface for protein folding scenarios.  (a) two-state (b) downhill protein folding scenarios.</vt:lpstr>
      <vt:lpstr> Physical measures of protein folding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Events in protein folding</dc:title>
  <dc:creator>Gaurav</dc:creator>
  <cp:lastModifiedBy>resistant</cp:lastModifiedBy>
  <cp:revision>297</cp:revision>
  <dcterms:created xsi:type="dcterms:W3CDTF">2011-02-01T20:01:48Z</dcterms:created>
  <dcterms:modified xsi:type="dcterms:W3CDTF">2011-08-30T05:33:33Z</dcterms:modified>
</cp:coreProperties>
</file>